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45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680" y="-77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CB36B-7027-4E95-A9FE-C1928266F3EC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A4C5B4-2A7B-461C-AB61-E690633F4B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2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31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69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14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3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38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6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0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8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88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EFC6A-EBA3-4025-B786-F9C26C611D9D}" type="datetimeFigureOut">
              <a:rPr lang="ru-RU" smtClean="0"/>
              <a:t>27.02.2020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242C-BEFA-4FF1-92C1-AAA27A03FC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89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1.wdp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льцо 12"/>
          <p:cNvSpPr/>
          <p:nvPr/>
        </p:nvSpPr>
        <p:spPr>
          <a:xfrm>
            <a:off x="1119334" y="1302295"/>
            <a:ext cx="6406325" cy="4721340"/>
          </a:xfrm>
          <a:prstGeom prst="donut">
            <a:avLst>
              <a:gd name="adj" fmla="val 8168"/>
            </a:avLst>
          </a:prstGeom>
          <a:solidFill>
            <a:schemeClr val="accent1">
              <a:lumMod val="60000"/>
              <a:lumOff val="40000"/>
              <a:alpha val="37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38" y="125771"/>
            <a:ext cx="8946057" cy="829353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defTabSz="914239">
              <a:spcBef>
                <a:spcPct val="0"/>
              </a:spcBef>
            </a:pPr>
            <a:r>
              <a:rPr lang="ru-RU" sz="2100" b="1" dirty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ОСНОВНЫЕ ПОКАЗАТЕЛИ ДЕЯТЕЛЬНОСТИ ФНС </a:t>
            </a:r>
            <a:r>
              <a:rPr lang="ru-RU" sz="21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РОССИИ ЗА 2019 ГОД</a:t>
            </a:r>
            <a:endParaRPr lang="ru-RU" sz="21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178537" y="1476113"/>
            <a:ext cx="2770854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КОЛИЧЕСТВО ВЫЕЗДНЫХ </a:t>
            </a:r>
          </a:p>
          <a:p>
            <a:r>
              <a:rPr lang="ru-RU" sz="1100" dirty="0"/>
              <a:t>НАЛОГОВЫХ ПРОВЕРОК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343466" y="775282"/>
            <a:ext cx="261390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ДОНАЧИСЛЕНО НА ОДНУ </a:t>
            </a:r>
          </a:p>
          <a:p>
            <a:r>
              <a:rPr lang="ru-RU" sz="1100" dirty="0"/>
              <a:t>ВЫЕЗДНУЮ ПРОВЕРКУ</a:t>
            </a:r>
          </a:p>
        </p:txBody>
      </p:sp>
      <p:pic>
        <p:nvPicPr>
          <p:cNvPr id="1027" name="Picture 3" descr="\\10.200.101.36\папка отдела ммп\Коллегии\картинки\Аниме\пр копия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643" y="1273749"/>
            <a:ext cx="743944" cy="78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5519564" y="1689020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22,2 </a:t>
            </a:r>
            <a:r>
              <a:rPr lang="ru-RU" sz="900" dirty="0"/>
              <a:t>МЛН. РУБ.</a:t>
            </a: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8727">
            <a:off x="6751293" y="2278439"/>
            <a:ext cx="1053495" cy="619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" name="TextBox 66"/>
          <p:cNvSpPr txBox="1"/>
          <p:nvPr/>
        </p:nvSpPr>
        <p:spPr>
          <a:xfrm>
            <a:off x="7401085" y="2015781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20,2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601" y="3238356"/>
            <a:ext cx="989855" cy="110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TextBox 73"/>
          <p:cNvSpPr txBox="1"/>
          <p:nvPr/>
        </p:nvSpPr>
        <p:spPr>
          <a:xfrm>
            <a:off x="5400811" y="1397574"/>
            <a:ext cx="492596" cy="360994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15,7 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МЛН. РУБ.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46339" y="2765194"/>
            <a:ext cx="3551424" cy="849038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РЕШЕНИЙ СУДОВ ПО СПОРАМ ,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ПРОШЕДШИМ ДОСУДЕБНОЕ УРЕГУЛИРОВАНИЕ</a:t>
            </a: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EA"/>
              </a:clrFrom>
              <a:clrTo>
                <a:srgbClr val="FFFFEA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728" y="3553731"/>
            <a:ext cx="724061" cy="689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267347" y="5265124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ОТНОШЕНИЕ ЗАДОЛЖЕННОСТИ К </a:t>
            </a:r>
          </a:p>
          <a:p>
            <a:pPr algn="ctr"/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ПОСТУПЛЕНИЯМ</a:t>
            </a: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0391">
            <a:off x="4199893" y="5805359"/>
            <a:ext cx="743915" cy="735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44"/>
          <p:cNvSpPr txBox="1"/>
          <p:nvPr/>
        </p:nvSpPr>
        <p:spPr>
          <a:xfrm>
            <a:off x="90439" y="3228777"/>
            <a:ext cx="2940891" cy="76916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>
            <a:defPPr>
              <a:defRPr lang="ru-RU"/>
            </a:defPPr>
            <a:lvl1pPr algn="ctr" defTabSz="914239">
              <a:spcBef>
                <a:spcPct val="0"/>
              </a:spcBef>
              <a:defRPr sz="11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cap="all" dirty="0"/>
              <a:t>Уровень удовлетворенности </a:t>
            </a:r>
            <a:r>
              <a:rPr lang="ru-RU" cap="all" dirty="0" smtClean="0"/>
              <a:t>граждан </a:t>
            </a:r>
          </a:p>
          <a:p>
            <a:r>
              <a:rPr lang="ru-RU" cap="all" dirty="0" smtClean="0"/>
              <a:t>качеством </a:t>
            </a:r>
            <a:r>
              <a:rPr lang="ru-RU" cap="all" dirty="0"/>
              <a:t>предоставления </a:t>
            </a:r>
            <a:endParaRPr lang="ru-RU" cap="all" dirty="0" smtClean="0"/>
          </a:p>
          <a:p>
            <a:r>
              <a:rPr lang="ru-RU" cap="all" dirty="0" smtClean="0"/>
              <a:t>государственных услуг</a:t>
            </a:r>
            <a:endParaRPr lang="ru-RU" sz="1400" cap="all" dirty="0"/>
          </a:p>
        </p:txBody>
      </p:sp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261" y="3907795"/>
            <a:ext cx="547522" cy="77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-3484" y="1469057"/>
            <a:ext cx="3026585" cy="952186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ДОЛЯ НАЛОГОПЛАТЕЛЬЩИКОВ,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УДОВЛЕТВОРИТЕЛЬНО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ОЦЕНИВАЮЩИХ РАБОТУ ФНС РОССИИ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ПО ПРОТИВОДЕЙСТВИЮ КОРРУПЦИИ</a:t>
            </a:r>
          </a:p>
        </p:txBody>
      </p: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00" y="2586371"/>
            <a:ext cx="377702" cy="400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Прямоугольник 51"/>
          <p:cNvSpPr/>
          <p:nvPr/>
        </p:nvSpPr>
        <p:spPr>
          <a:xfrm>
            <a:off x="754379" y="2384030"/>
            <a:ext cx="525645" cy="753707"/>
          </a:xfrm>
          <a:prstGeom prst="rect">
            <a:avLst/>
          </a:prstGeom>
          <a:noFill/>
        </p:spPr>
        <p:txBody>
          <a:bodyPr wrap="square" lIns="80147" tIns="40074" rIns="80147" bIns="40074">
            <a:spAutoFit/>
          </a:bodyPr>
          <a:lstStyle/>
          <a:p>
            <a:pPr algn="ctr"/>
            <a:r>
              <a:rPr lang="en-US" sz="4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4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5" name="Кольцо 54"/>
          <p:cNvSpPr/>
          <p:nvPr/>
        </p:nvSpPr>
        <p:spPr>
          <a:xfrm>
            <a:off x="3390599" y="2785912"/>
            <a:ext cx="1894770" cy="1939655"/>
          </a:xfrm>
          <a:prstGeom prst="donut">
            <a:avLst>
              <a:gd name="adj" fmla="val 16344"/>
            </a:avLst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979" tIns="39990" rIns="79979" bIns="39990" spcCol="0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4290423" y="277589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4769376" y="304681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4825023" y="410641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4978960" y="3540003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0" name="Овал 79"/>
          <p:cNvSpPr/>
          <p:nvPr/>
        </p:nvSpPr>
        <p:spPr>
          <a:xfrm>
            <a:off x="3435053" y="3865528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81" name="Овал 80"/>
          <p:cNvSpPr/>
          <p:nvPr/>
        </p:nvSpPr>
        <p:spPr>
          <a:xfrm>
            <a:off x="3449989" y="3274881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592119" y="2021036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33,5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МЛН. РУБ</a:t>
            </a:r>
            <a:r>
              <a:rPr lang="ru-RU" sz="11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615409" y="2285067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600" dirty="0" smtClean="0"/>
              <a:t>14,2 </a:t>
            </a:r>
            <a:r>
              <a:rPr lang="ru-RU" sz="1100" dirty="0"/>
              <a:t>ТЫС. ЕД.</a:t>
            </a:r>
            <a:endParaRPr lang="ru-RU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5349344" y="4657388"/>
            <a:ext cx="3199024" cy="414676"/>
          </a:xfrm>
          <a:prstGeom prst="rect">
            <a:avLst/>
          </a:prstGeom>
          <a:noFill/>
        </p:spPr>
        <p:txBody>
          <a:bodyPr vert="horz" wrap="none" lIns="91232" tIns="45616" rIns="91232" bIns="45616" rtlCol="0" anchor="ctr">
            <a:noAutofit/>
          </a:bodyPr>
          <a:lstStyle>
            <a:defPPr>
              <a:defRPr lang="ru-RU"/>
            </a:defPPr>
            <a:lvl1pPr defTabSz="1040850">
              <a:spcBef>
                <a:spcPct val="0"/>
              </a:spcBef>
              <a:defRPr sz="16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ПОСТУПЛЕНИЯ В ПРОЦЕДУРАХ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БАНКРОТСТВА</a:t>
            </a:r>
            <a:endParaRPr lang="ru-RU" sz="1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4341692" y="4395992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707491" y="4601514"/>
            <a:ext cx="2940891" cy="769166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rmAutofit/>
          </a:bodyPr>
          <a:lstStyle/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КОЛИЧЕСТВО ПАКЕТОВ ЭЛЕКТРОННЫХ ДОКУМЕНТОВ,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НАПРАВЛЕННЫХ НА ГОСУДАРСТВЕННУЮ </a:t>
            </a:r>
          </a:p>
          <a:p>
            <a:pPr algn="ctr" defTabSz="914239">
              <a:spcBef>
                <a:spcPct val="0"/>
              </a:spcBef>
            </a:pPr>
            <a:r>
              <a:rPr lang="ru-RU" sz="11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РЕГИСТРАЦИЮ ЧЕРЕЗ ИНТЕРНЕТ</a:t>
            </a:r>
          </a:p>
        </p:txBody>
      </p:sp>
      <p:grpSp>
        <p:nvGrpSpPr>
          <p:cNvPr id="76" name="Группа 3"/>
          <p:cNvGrpSpPr>
            <a:grpSpLocks/>
          </p:cNvGrpSpPr>
          <p:nvPr/>
        </p:nvGrpSpPr>
        <p:grpSpPr bwMode="auto">
          <a:xfrm>
            <a:off x="1742781" y="5385241"/>
            <a:ext cx="457492" cy="511127"/>
            <a:chOff x="937692" y="2537617"/>
            <a:chExt cx="525831" cy="621260"/>
          </a:xfrm>
        </p:grpSpPr>
        <p:pic>
          <p:nvPicPr>
            <p:cNvPr id="77" name="Рисунок 58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8466" y="253761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Рисунок 6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1316" y="2593479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" name="Рисунок 67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692" y="2670967"/>
              <a:ext cx="405057" cy="4879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5" name="Овал 84"/>
          <p:cNvSpPr/>
          <p:nvPr/>
        </p:nvSpPr>
        <p:spPr>
          <a:xfrm>
            <a:off x="3754699" y="4293847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/>
              <a:t>6</a:t>
            </a:r>
          </a:p>
        </p:txBody>
      </p:sp>
      <p:pic>
        <p:nvPicPr>
          <p:cNvPr id="59" name="Picture 3" descr="C:\Users\0000-05-767\Desktop\politics-600x450.jp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994" y="5126800"/>
            <a:ext cx="769311" cy="61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TextBox 59"/>
          <p:cNvSpPr txBox="1"/>
          <p:nvPr/>
        </p:nvSpPr>
        <p:spPr>
          <a:xfrm>
            <a:off x="7937777" y="2578492"/>
            <a:ext cx="492596" cy="360994"/>
          </a:xfrm>
          <a:prstGeom prst="rect">
            <a:avLst/>
          </a:prstGeom>
          <a:noFill/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9,3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ТЫС.ЕД.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8528" y="5906681"/>
            <a:ext cx="1036374" cy="681413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/>
          <a:p>
            <a:pPr defTabSz="914239">
              <a:spcBef>
                <a:spcPct val="0"/>
              </a:spcBef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2017 год</a:t>
            </a:r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ru-RU" sz="1400" b="1" dirty="0" smtClean="0">
                <a:solidFill>
                  <a:srgbClr val="005AA9"/>
                </a:solidFill>
                <a:latin typeface="Arial Narrow" panose="020B0606020202030204" pitchFamily="34" charset="0"/>
                <a:ea typeface="+mj-ea"/>
                <a:cs typeface="+mj-cs"/>
              </a:rPr>
              <a:t>2018 год</a:t>
            </a:r>
            <a:endParaRPr lang="ru-RU" sz="1400" b="1" dirty="0">
              <a:solidFill>
                <a:srgbClr val="005AA9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defTabSz="914239">
              <a:spcBef>
                <a:spcPct val="0"/>
              </a:spcBef>
            </a:pP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2019 год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830764" y="942669"/>
            <a:ext cx="3071528" cy="661121"/>
          </a:xfrm>
          <a:prstGeom prst="rect">
            <a:avLst/>
          </a:prstGeom>
        </p:spPr>
        <p:txBody>
          <a:bodyPr vert="horz" wrap="none" lIns="91424" tIns="45712" rIns="91424" bIns="45712" rtlCol="0" anchor="ctr">
            <a:noAutofit/>
          </a:bodyPr>
          <a:lstStyle>
            <a:defPPr>
              <a:defRPr lang="ru-RU"/>
            </a:defPPr>
            <a:lvl1pPr marR="0" indent="0" algn="ctr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500" b="1" i="0" u="none" strike="noStrike" cap="none" spc="0" normalizeH="0" baseline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100" dirty="0"/>
              <a:t>РЕЗУЛЬТАТИВНОСТЬ ПРОВЕРОК </a:t>
            </a:r>
          </a:p>
          <a:p>
            <a:r>
              <a:rPr lang="ru-RU" sz="1100" dirty="0"/>
              <a:t>СОБЛЮДЕНИЯ ВАЛЮТНОГО </a:t>
            </a:r>
          </a:p>
          <a:p>
            <a:r>
              <a:rPr lang="ru-RU" sz="1100" dirty="0"/>
              <a:t>ЗАКОНОДАТЕЛЬСТВА</a:t>
            </a:r>
          </a:p>
          <a:p>
            <a:endParaRPr lang="ru-RU" sz="1100" dirty="0"/>
          </a:p>
        </p:txBody>
      </p:sp>
      <p:sp>
        <p:nvSpPr>
          <p:cNvPr id="91" name="Овал 90"/>
          <p:cNvSpPr/>
          <p:nvPr/>
        </p:nvSpPr>
        <p:spPr>
          <a:xfrm>
            <a:off x="3805977" y="2887540"/>
            <a:ext cx="307873" cy="32655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147" tIns="40074" rIns="80147" bIns="40074"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9213" l="0" r="100000">
                        <a14:foregroundMark x1="42529" y1="77953" x2="42529" y2="77953"/>
                        <a14:foregroundMark x1="38506" y1="79528" x2="38506" y2="79528"/>
                        <a14:foregroundMark x1="41954" y1="85039" x2="41954" y2="85039"/>
                        <a14:foregroundMark x1="42529" y1="88976" x2="42529" y2="88976"/>
                        <a14:foregroundMark x1="47701" y1="86614" x2="47701" y2="86614"/>
                        <a14:foregroundMark x1="87931" y1="55906" x2="87931" y2="55906"/>
                        <a14:foregroundMark x1="12069" y1="64567" x2="12069" y2="64567"/>
                        <a14:foregroundMark x1="24138" y1="61417" x2="24138" y2="61417"/>
                        <a14:foregroundMark x1="9195" y1="47244" x2="9195" y2="47244"/>
                        <a14:foregroundMark x1="11494" y1="47244" x2="11494" y2="47244"/>
                        <a14:foregroundMark x1="14368" y1="45669" x2="14368" y2="45669"/>
                        <a14:foregroundMark x1="92529" y1="79528" x2="92529" y2="79528"/>
                        <a14:foregroundMark x1="79310" y1="43307" x2="79310" y2="43307"/>
                        <a14:foregroundMark x1="75862" y1="40157" x2="75862" y2="40157"/>
                      </a14:backgroundRemoval>
                    </a14:imgEffect>
                    <a14:imgEffect>
                      <a14:saturation sat="66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34" y="1469057"/>
            <a:ext cx="829110" cy="6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1862211" y="2598018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87%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75348" y="226849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87%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014611" y="2876650"/>
            <a:ext cx="525474" cy="426074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82%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878995" y="375984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8,9 </a:t>
            </a:r>
            <a:r>
              <a:rPr lang="ru-RU" sz="1050" dirty="0" smtClean="0"/>
              <a:t>ТЫС</a:t>
            </a:r>
            <a:r>
              <a:rPr lang="ru-RU" sz="1050" dirty="0"/>
              <a:t>. ДЕЛ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32240" y="34290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9,7 </a:t>
            </a:r>
            <a:r>
              <a:rPr lang="ru-RU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ДЕЛ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966847" y="410159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7,5</a:t>
            </a: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accent6">
                    <a:lumMod val="75000"/>
                  </a:schemeClr>
                </a:solidFill>
              </a:rPr>
              <a:t>ТЫС. ДЕЛ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922276" y="1592494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99%</a:t>
            </a:r>
            <a:endParaRPr lang="ru-RU" sz="1800" dirty="0"/>
          </a:p>
        </p:txBody>
      </p:sp>
      <p:sp>
        <p:nvSpPr>
          <p:cNvPr id="83" name="TextBox 82"/>
          <p:cNvSpPr txBox="1"/>
          <p:nvPr/>
        </p:nvSpPr>
        <p:spPr>
          <a:xfrm>
            <a:off x="4064557" y="1891929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97%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707904" y="1350816"/>
            <a:ext cx="525474" cy="42607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95%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01659" y="551194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897,7 </a:t>
            </a:r>
            <a:r>
              <a:rPr lang="ru-RU" sz="1050" dirty="0" smtClean="0"/>
              <a:t>ТЫС. ЕД.</a:t>
            </a:r>
            <a:endParaRPr lang="ru-RU" sz="1050" dirty="0"/>
          </a:p>
        </p:txBody>
      </p:sp>
      <p:sp>
        <p:nvSpPr>
          <p:cNvPr id="57" name="TextBox 56"/>
          <p:cNvSpPr txBox="1"/>
          <p:nvPr/>
        </p:nvSpPr>
        <p:spPr>
          <a:xfrm>
            <a:off x="2267744" y="5229200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705,1 </a:t>
            </a:r>
            <a:r>
              <a:rPr lang="ru-RU" sz="10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ТЫС. ЕД.</a:t>
            </a:r>
            <a:endParaRPr lang="ru-RU" sz="10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555776" y="5806366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1 809,5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ТЫС. ЕД.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43733" y="6075204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6,2%**</a:t>
            </a:r>
            <a:endParaRPr lang="ru-RU" sz="2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984797" y="5777494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smtClean="0"/>
              <a:t>8,0%**</a:t>
            </a:r>
            <a:endParaRPr lang="ru-RU" sz="1800" dirty="0"/>
          </a:p>
        </p:txBody>
      </p:sp>
      <p:sp>
        <p:nvSpPr>
          <p:cNvPr id="90" name="TextBox 89"/>
          <p:cNvSpPr txBox="1"/>
          <p:nvPr/>
        </p:nvSpPr>
        <p:spPr>
          <a:xfrm>
            <a:off x="4806231" y="5521647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9,2%</a:t>
            </a: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336685" y="5271723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126 </a:t>
            </a:r>
            <a:r>
              <a:rPr lang="ru-RU" sz="900" dirty="0" smtClean="0">
                <a:solidFill>
                  <a:schemeClr val="accent1">
                    <a:lumMod val="75000"/>
                  </a:schemeClr>
                </a:solidFill>
              </a:rPr>
              <a:t>МЛРД РУБ.</a:t>
            </a: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150075" y="5006573"/>
            <a:ext cx="576064" cy="3980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101 </a:t>
            </a: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МЛРД РУБ.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565291" y="5554601"/>
            <a:ext cx="576064" cy="374713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141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***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МЛРД РУБ</a:t>
            </a:r>
            <a:r>
              <a:rPr lang="ru-RU" sz="11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01284" y="4233957"/>
            <a:ext cx="576064" cy="398013"/>
          </a:xfrm>
          <a:prstGeom prst="rect">
            <a:avLst/>
          </a:prstGeom>
          <a:noFill/>
        </p:spPr>
        <p:txBody>
          <a:bodyPr vert="horz" wrap="none" lIns="104306" tIns="52153" rIns="104306" bIns="52153" rtlCol="0" anchor="ctr">
            <a:noAutofit/>
          </a:bodyPr>
          <a:lstStyle>
            <a:defPPr>
              <a:defRPr lang="ru-RU"/>
            </a:defPPr>
            <a:lvl1pPr marR="0" indent="0" defTabSz="1043056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1" i="0" u="none" strike="noStrike" cap="none" spc="0" normalizeH="0" baseline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 sz="2100" dirty="0" smtClean="0">
                <a:solidFill>
                  <a:schemeClr val="accent6">
                    <a:lumMod val="75000"/>
                  </a:schemeClr>
                </a:solidFill>
              </a:rPr>
              <a:t>96,96%*</a:t>
            </a:r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5922962" y="5834448"/>
            <a:ext cx="3522213" cy="979308"/>
            <a:chOff x="5874322" y="5874764"/>
            <a:chExt cx="3522213" cy="97930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5934804" y="5874764"/>
              <a:ext cx="3461731" cy="637273"/>
              <a:chOff x="5862169" y="5896611"/>
              <a:chExt cx="3461731" cy="637273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5862169" y="6082560"/>
                <a:ext cx="3461731" cy="451324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>
                <a:defPPr>
                  <a:defRPr lang="ru-RU"/>
                </a:defPPr>
                <a:lvl1pPr marR="0" indent="0" defTabSz="1043056" fontAlgn="auto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600" b="1" i="0" u="none" strike="noStrike" cap="none" spc="0" normalizeH="0" baseline="0">
                    <a:ln>
                      <a:noFill/>
                    </a:ln>
                    <a:solidFill>
                      <a:srgbClr val="005AA9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j-ea"/>
                    <a:cs typeface="+mj-cs"/>
                  </a:defRPr>
                </a:lvl1pPr>
              </a:lstStyle>
              <a:p>
                <a:r>
                  <a:rPr lang="ru-RU" sz="1050" dirty="0" smtClean="0"/>
                  <a:t>** - </a:t>
                </a:r>
                <a:r>
                  <a:rPr lang="ru-RU" sz="1050" dirty="0"/>
                  <a:t>без учета «</a:t>
                </a:r>
                <a:r>
                  <a:rPr lang="ru-RU" sz="1050" dirty="0" smtClean="0"/>
                  <a:t>разового» списания </a:t>
                </a:r>
              </a:p>
              <a:p>
                <a:r>
                  <a:rPr lang="ru-RU" sz="1050" dirty="0"/>
                  <a:t> </a:t>
                </a:r>
                <a:r>
                  <a:rPr lang="ru-RU" sz="1050" dirty="0" smtClean="0"/>
                  <a:t>     по ФЗ от 28.12.2017 № 436-ФЗ</a:t>
                </a:r>
                <a:endParaRPr lang="ru-RU" sz="105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5881571" y="5896611"/>
                <a:ext cx="2999073" cy="285638"/>
              </a:xfrm>
              <a:prstGeom prst="rect">
                <a:avLst/>
              </a:prstGeom>
            </p:spPr>
            <p:txBody>
              <a:bodyPr vert="horz" wrap="none" lIns="104306" tIns="52153" rIns="104306" bIns="52153" rtlCol="0" anchor="ctr">
                <a:noAutofit/>
              </a:bodyPr>
              <a:lstStyle>
                <a:defPPr>
                  <a:defRPr lang="ru-RU"/>
                </a:defPPr>
                <a:lvl1pPr marR="0" indent="0" defTabSz="1043056" fontAlgn="auto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3600" b="1" i="0" u="none" strike="noStrike" cap="none" spc="0" normalizeH="0" baseline="0">
                    <a:ln>
                      <a:noFill/>
                    </a:ln>
                    <a:solidFill>
                      <a:srgbClr val="005AA9"/>
                    </a:solidFill>
                    <a:effectLst/>
                    <a:uLnTx/>
                    <a:uFillTx/>
                    <a:latin typeface="Arial Narrow" panose="020B0606020202030204" pitchFamily="34" charset="0"/>
                    <a:ea typeface="+mj-ea"/>
                    <a:cs typeface="+mj-cs"/>
                  </a:defRPr>
                </a:lvl1pPr>
              </a:lstStyle>
              <a:p>
                <a:r>
                  <a:rPr lang="ru-RU" sz="1050" dirty="0" smtClean="0"/>
                  <a:t>* - показатель предусмотрен, начиная с 2019 года</a:t>
                </a:r>
                <a:endParaRPr lang="ru-RU" sz="1050" dirty="0"/>
              </a:p>
            </p:txBody>
          </p:sp>
        </p:grpSp>
        <p:sp>
          <p:nvSpPr>
            <p:cNvPr id="95" name="TextBox 94"/>
            <p:cNvSpPr txBox="1"/>
            <p:nvPr/>
          </p:nvSpPr>
          <p:spPr>
            <a:xfrm>
              <a:off x="5874322" y="6402748"/>
              <a:ext cx="3216212" cy="451324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>
              <a:defPPr>
                <a:defRPr lang="ru-RU"/>
              </a:defPPr>
              <a:lvl1pPr marR="0" indent="0" defTabSz="1043056" fontAlgn="auto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600" b="1" i="0" u="none" strike="noStrike" cap="none" spc="0" normalizeH="0" baseline="0">
                  <a:ln>
                    <a:noFill/>
                  </a:ln>
                  <a:solidFill>
                    <a:srgbClr val="005AA9"/>
                  </a:solidFill>
                  <a:effectLst/>
                  <a:uLnTx/>
                  <a:uFillTx/>
                  <a:latin typeface="Arial Narrow" panose="020B0606020202030204" pitchFamily="34" charset="0"/>
                  <a:ea typeface="+mj-ea"/>
                  <a:cs typeface="+mj-cs"/>
                </a:defRPr>
              </a:lvl1pPr>
            </a:lstStyle>
            <a:p>
              <a:r>
                <a:rPr lang="ru-RU" sz="1050" dirty="0" smtClean="0"/>
                <a:t>*** - без учета </a:t>
              </a:r>
              <a:r>
                <a:rPr lang="ru-RU" sz="1050" dirty="0"/>
                <a:t>погашения текущих платежей </a:t>
              </a:r>
              <a:endParaRPr lang="ru-RU" sz="1050" dirty="0" smtClean="0"/>
            </a:p>
            <a:p>
              <a:r>
                <a:rPr lang="ru-RU" sz="1050" dirty="0" smtClean="0"/>
                <a:t>        по </a:t>
              </a:r>
              <a:r>
                <a:rPr lang="ru-RU" sz="1050" dirty="0"/>
                <a:t>мировым соглашениям </a:t>
              </a:r>
              <a:r>
                <a:rPr lang="ru-RU" sz="1050" dirty="0" smtClean="0"/>
                <a:t>- </a:t>
              </a:r>
              <a:r>
                <a:rPr lang="ru-RU" sz="1050" smtClean="0"/>
                <a:t>130,8 </a:t>
              </a:r>
              <a:r>
                <a:rPr lang="ru-RU" sz="1050" smtClean="0"/>
                <a:t>млрд</a:t>
              </a:r>
              <a:r>
                <a:rPr lang="ru-RU" sz="1050" dirty="0"/>
                <a:t> рублей</a:t>
              </a:r>
              <a:r>
                <a:rPr lang="ru-RU" sz="1050" dirty="0" smtClean="0"/>
                <a:t> </a:t>
              </a:r>
              <a:endParaRPr lang="ru-RU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81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213</Words>
  <Application>Microsoft Office PowerPoint</Application>
  <PresentationFormat>Экран (4:3)</PresentationFormat>
  <Paragraphs>69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Екатерина Сергеевна</dc:creator>
  <cp:lastModifiedBy>Алексеева Екатерина Сергеевна</cp:lastModifiedBy>
  <cp:revision>54</cp:revision>
  <cp:lastPrinted>2020-02-26T06:09:07Z</cp:lastPrinted>
  <dcterms:created xsi:type="dcterms:W3CDTF">2019-06-20T16:13:53Z</dcterms:created>
  <dcterms:modified xsi:type="dcterms:W3CDTF">2020-02-27T06:32:51Z</dcterms:modified>
</cp:coreProperties>
</file>